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6" r:id="rId4"/>
    <p:sldId id="259" r:id="rId5"/>
    <p:sldId id="267" r:id="rId6"/>
    <p:sldId id="269" r:id="rId7"/>
    <p:sldId id="268" r:id="rId8"/>
    <p:sldId id="260" r:id="rId9"/>
    <p:sldId id="26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095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sl.org.pk/dictionary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20400" y="2628900"/>
            <a:ext cx="10946941" cy="88968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243554" y="-1718684"/>
            <a:ext cx="5643741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28216" y="1873847"/>
            <a:ext cx="7830184" cy="465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 dirty="0">
                <a:solidFill>
                  <a:srgbClr val="FFFFFF"/>
                </a:solidFill>
                <a:latin typeface="Poppins Bold"/>
              </a:rPr>
              <a:t>Pakistan Sign Language Interpreter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28216" y="6672154"/>
            <a:ext cx="7144384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D9D9D9"/>
                </a:solidFill>
                <a:latin typeface="Poppins"/>
              </a:rPr>
              <a:t>By Muhammad </a:t>
            </a:r>
            <a:r>
              <a:rPr lang="en-US" sz="1800" dirty="0" err="1">
                <a:solidFill>
                  <a:srgbClr val="D9D9D9"/>
                </a:solidFill>
                <a:latin typeface="Poppins"/>
              </a:rPr>
              <a:t>Hassaan</a:t>
            </a:r>
            <a:r>
              <a:rPr lang="en-US" sz="1800" dirty="0">
                <a:solidFill>
                  <a:srgbClr val="D9D9D9"/>
                </a:solidFill>
                <a:latin typeface="Poppins"/>
              </a:rPr>
              <a:t> Ibrahim, Muhammad Abbas Bukhari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1496" y="1456808"/>
            <a:ext cx="362702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dirty="0">
                <a:solidFill>
                  <a:srgbClr val="101010"/>
                </a:solidFill>
                <a:latin typeface="Poppins Bold"/>
              </a:rPr>
              <a:t>RECAP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5143500"/>
            <a:ext cx="6121614" cy="5143500"/>
            <a:chOff x="0" y="0"/>
            <a:chExt cx="1451049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21496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Poppins Bold"/>
              </a:rPr>
              <a:t>WHY?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1496" y="6539839"/>
            <a:ext cx="3678622" cy="257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D9D9D9"/>
                </a:solidFill>
                <a:latin typeface="Poppins"/>
              </a:rPr>
              <a:t>At least 5% of any country’s population </a:t>
            </a:r>
            <a:r>
              <a:rPr lang="en-US" dirty="0">
                <a:solidFill>
                  <a:srgbClr val="D9D9D9"/>
                </a:solidFill>
                <a:latin typeface="Poppins"/>
              </a:rPr>
              <a:t>suffers from hearing impairment.</a:t>
            </a:r>
          </a:p>
          <a:p>
            <a:pPr>
              <a:lnSpc>
                <a:spcPts val="2880"/>
              </a:lnSpc>
            </a:pPr>
            <a:endParaRPr lang="en-US" sz="1800" dirty="0">
              <a:solidFill>
                <a:srgbClr val="D9D9D9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r>
              <a:rPr lang="en-US" dirty="0">
                <a:solidFill>
                  <a:srgbClr val="D9D9D9"/>
                </a:solidFill>
                <a:latin typeface="Poppins"/>
              </a:rPr>
              <a:t>There is a dire need for a national sign language just like national spoken language</a:t>
            </a:r>
            <a:endParaRPr lang="en-US" sz="1800" dirty="0">
              <a:solidFill>
                <a:srgbClr val="D9D9D9"/>
              </a:solidFill>
              <a:latin typeface="Poppi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87217" y="-1676277"/>
            <a:ext cx="12260528" cy="893904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121614" y="5143500"/>
            <a:ext cx="6044772" cy="5143500"/>
            <a:chOff x="0" y="0"/>
            <a:chExt cx="1432835" cy="1219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2835" cy="1219200"/>
            </a:xfrm>
            <a:custGeom>
              <a:avLst/>
              <a:gdLst/>
              <a:ahLst/>
              <a:cxnLst/>
              <a:rect l="l" t="t" r="r" b="b"/>
              <a:pathLst>
                <a:path w="1432835" h="1219200">
                  <a:moveTo>
                    <a:pt x="0" y="0"/>
                  </a:moveTo>
                  <a:lnTo>
                    <a:pt x="1432835" y="0"/>
                  </a:lnTo>
                  <a:lnTo>
                    <a:pt x="1432835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04689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Poppins Bold"/>
              </a:rPr>
              <a:t>WHAT?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4689" y="6539839"/>
            <a:ext cx="3678622" cy="331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dirty="0">
                <a:solidFill>
                  <a:srgbClr val="FFFFFF"/>
                </a:solidFill>
                <a:latin typeface="Poppins"/>
              </a:rPr>
              <a:t>Pakistan has a national sign language known as PSL, but this sign language is not widespread.</a:t>
            </a:r>
          </a:p>
          <a:p>
            <a:pPr>
              <a:lnSpc>
                <a:spcPts val="2880"/>
              </a:lnSpc>
            </a:pPr>
            <a:endParaRPr lang="en-US" sz="1800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2880"/>
              </a:lnSpc>
            </a:pPr>
            <a:r>
              <a:rPr lang="en-US" dirty="0">
                <a:solidFill>
                  <a:srgbClr val="FFFFFF"/>
                </a:solidFill>
                <a:latin typeface="Poppins"/>
              </a:rPr>
              <a:t>Our project aims to provide a platform and effective tool to promote PSL and make it easier to interact with and learn.</a:t>
            </a:r>
            <a:endParaRPr lang="en-US" sz="1800" dirty="0">
              <a:solidFill>
                <a:srgbClr val="FFFFFF"/>
              </a:solidFill>
              <a:latin typeface="Poppi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2166386" y="5143500"/>
            <a:ext cx="6121614" cy="5143500"/>
            <a:chOff x="0" y="0"/>
            <a:chExt cx="1451049" cy="1219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349461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Poppins Bold"/>
              </a:rPr>
              <a:t>HOW?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49461" y="6539839"/>
            <a:ext cx="3678622" cy="183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D9D9D9"/>
                </a:solidFill>
                <a:latin typeface="Poppins"/>
              </a:rPr>
              <a:t>We have created an Interpreter for PSL which uses CV technologies to accurately translate sign language to text form by just using a camera.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44475"/>
            <a:chOff x="0" y="0"/>
            <a:chExt cx="4816593" cy="1196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6899"/>
            </a:xfrm>
            <a:custGeom>
              <a:avLst/>
              <a:gdLst/>
              <a:ahLst/>
              <a:cxnLst/>
              <a:rect l="l" t="t" r="r" b="b"/>
              <a:pathLst>
                <a:path w="4816592" h="1196899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43049" y="5437199"/>
            <a:ext cx="9275673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01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Reference for data: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101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PSL Dictionary 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01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010"/>
                </a:solidFill>
                <a:effectLst/>
                <a:uLnTx/>
                <a:uFillTx/>
                <a:latin typeface="Poppins"/>
                <a:ea typeface="+mn-ea"/>
                <a:cs typeface="+mn-cs"/>
                <a:hlinkClick r:id="rId2"/>
              </a:rPr>
              <a:t>https://psl.org.pk/dictionary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1010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3050" y="6639204"/>
            <a:ext cx="9275673" cy="2203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We have 37 classes one class for each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urdu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alphabets</a:t>
            </a:r>
          </a:p>
          <a:p>
            <a:pPr marL="0" marR="0" lvl="0" indent="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545454"/>
              </a:solidFill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We recorded 1140 videos of our hands doing the signs for each letter.</a:t>
            </a:r>
          </a:p>
          <a:p>
            <a:pPr marL="0" marR="0" lvl="0" indent="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545454"/>
              </a:solidFill>
              <a:latin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45454"/>
                </a:solidFill>
                <a:latin typeface="Poppins"/>
              </a:rPr>
              <a:t>Each letter has  30 videos, and each video contains 30 frames.</a:t>
            </a:r>
          </a:p>
          <a:p>
            <a:pPr marL="0" marR="0" lvl="0" indent="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44727" y="2546276"/>
            <a:ext cx="4668112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DATASET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4255742"/>
            <a:ext cx="6212838" cy="288733"/>
            <a:chOff x="0" y="0"/>
            <a:chExt cx="1636303" cy="76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E9C0EA-526C-D06E-CC2B-56B50FE7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449" y="4101556"/>
            <a:ext cx="7237631" cy="57672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966187" y="-274750"/>
            <a:ext cx="6267753" cy="509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98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401128" y="-160734"/>
            <a:ext cx="5443436" cy="5304234"/>
            <a:chOff x="0" y="-38100"/>
            <a:chExt cx="1290296" cy="12573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0296" cy="1219200"/>
            </a:xfrm>
            <a:custGeom>
              <a:avLst/>
              <a:gdLst/>
              <a:ahLst/>
              <a:cxnLst/>
              <a:rect l="l" t="t" r="r" b="b"/>
              <a:pathLst>
                <a:path w="1290296" h="1219200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68329" y="985175"/>
            <a:ext cx="268720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Poppins Bold"/>
              </a:rPr>
              <a:t>Step 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844564" y="0"/>
            <a:ext cx="5443436" cy="5143500"/>
            <a:chOff x="0" y="0"/>
            <a:chExt cx="1290296" cy="1219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0296" cy="1219200"/>
            </a:xfrm>
            <a:custGeom>
              <a:avLst/>
              <a:gdLst/>
              <a:ahLst/>
              <a:cxnLst/>
              <a:rect l="l" t="t" r="r" b="b"/>
              <a:pathLst>
                <a:path w="1290296" h="1219200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511765" y="985175"/>
            <a:ext cx="268720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Poppins Bold"/>
              </a:rPr>
              <a:t>Step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11765" y="1563715"/>
            <a:ext cx="4109035" cy="108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</a:rPr>
              <a:t>We extract 3D Landmarks of hands from the input videos using media pipe.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401128" y="5143500"/>
            <a:ext cx="5443436" cy="5143500"/>
            <a:chOff x="0" y="0"/>
            <a:chExt cx="1290296" cy="1219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0296" cy="1219200"/>
            </a:xfrm>
            <a:custGeom>
              <a:avLst/>
              <a:gdLst/>
              <a:ahLst/>
              <a:cxnLst/>
              <a:rect l="l" t="t" r="r" b="b"/>
              <a:pathLst>
                <a:path w="1290296" h="1219200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068329" y="6128675"/>
            <a:ext cx="268720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Poppins Bold"/>
              </a:rPr>
              <a:t>Step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68329" y="6707215"/>
            <a:ext cx="4109035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</a:rPr>
              <a:t>These landmarks are then labeled with their respective labels. 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844564" y="5143500"/>
            <a:ext cx="5443436" cy="5143500"/>
            <a:chOff x="0" y="0"/>
            <a:chExt cx="1290296" cy="1219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90296" cy="1219200"/>
            </a:xfrm>
            <a:custGeom>
              <a:avLst/>
              <a:gdLst/>
              <a:ahLst/>
              <a:cxnLst/>
              <a:rect l="l" t="t" r="r" b="b"/>
              <a:pathLst>
                <a:path w="1290296" h="1219200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511765" y="6128675"/>
            <a:ext cx="268720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Poppins Bold"/>
              </a:rPr>
              <a:t>Step 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11765" y="6707215"/>
            <a:ext cx="4109035" cy="108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D9D9D9"/>
                </a:solidFill>
                <a:latin typeface="Poppins"/>
              </a:rPr>
              <a:t>These Landmarks and labels are then divided into train and test data.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545749"/>
            <a:ext cx="563623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 dirty="0">
                <a:solidFill>
                  <a:srgbClr val="101010"/>
                </a:solidFill>
                <a:latin typeface="Poppins Bold"/>
              </a:rPr>
              <a:t>Preprocessing of 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3000" y="3429000"/>
            <a:ext cx="4643986" cy="34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dirty="0">
                <a:solidFill>
                  <a:srgbClr val="545454"/>
                </a:solidFill>
                <a:latin typeface="Poppins"/>
              </a:rPr>
              <a:t>Preparing our data for the model</a:t>
            </a:r>
            <a:endParaRPr lang="en-US" sz="1800" dirty="0">
              <a:solidFill>
                <a:srgbClr val="545454"/>
              </a:solidFill>
              <a:latin typeface="Poppins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01801" y="5219620"/>
            <a:ext cx="8127642" cy="6605556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69C2C69-6B61-319D-8288-FD06F5ED0B32}"/>
              </a:ext>
            </a:extLst>
          </p:cNvPr>
          <p:cNvSpPr txBox="1"/>
          <p:nvPr/>
        </p:nvSpPr>
        <p:spPr>
          <a:xfrm>
            <a:off x="8050379" y="1627755"/>
            <a:ext cx="4109035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</a:rPr>
              <a:t>we create label map for </a:t>
            </a:r>
            <a:r>
              <a:rPr lang="en-US" dirty="0">
                <a:solidFill>
                  <a:srgbClr val="FFFFFF"/>
                </a:solidFill>
                <a:latin typeface="Poppins"/>
              </a:rPr>
              <a:t>all the</a:t>
            </a:r>
            <a:r>
              <a:rPr lang="en-US" sz="1800" dirty="0">
                <a:solidFill>
                  <a:srgbClr val="FFFFFF"/>
                </a:solidFill>
                <a:latin typeface="Poppins"/>
              </a:rPr>
              <a:t> alphabets.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54584" y="0"/>
            <a:ext cx="11133416" cy="3429000"/>
            <a:chOff x="0" y="0"/>
            <a:chExt cx="263903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9032" cy="812800"/>
            </a:xfrm>
            <a:custGeom>
              <a:avLst/>
              <a:gdLst/>
              <a:ahLst/>
              <a:cxnLst/>
              <a:rect l="l" t="t" r="r" b="b"/>
              <a:pathLst>
                <a:path w="2639032" h="812800">
                  <a:moveTo>
                    <a:pt x="0" y="0"/>
                  </a:moveTo>
                  <a:lnTo>
                    <a:pt x="2639032" y="0"/>
                  </a:lnTo>
                  <a:lnTo>
                    <a:pt x="2639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37354" y="3429000"/>
            <a:ext cx="9850646" cy="3429000"/>
            <a:chOff x="0" y="0"/>
            <a:chExt cx="233496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4968" cy="812800"/>
            </a:xfrm>
            <a:custGeom>
              <a:avLst/>
              <a:gdLst/>
              <a:ahLst/>
              <a:cxnLst/>
              <a:rect l="l" t="t" r="r" b="b"/>
              <a:pathLst>
                <a:path w="2334968" h="812800">
                  <a:moveTo>
                    <a:pt x="0" y="0"/>
                  </a:moveTo>
                  <a:lnTo>
                    <a:pt x="2334968" y="0"/>
                  </a:lnTo>
                  <a:lnTo>
                    <a:pt x="23349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4636" y="6858000"/>
            <a:ext cx="8363364" cy="3429000"/>
            <a:chOff x="0" y="0"/>
            <a:chExt cx="198242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82427" cy="812800"/>
            </a:xfrm>
            <a:custGeom>
              <a:avLst/>
              <a:gdLst/>
              <a:ahLst/>
              <a:cxnLst/>
              <a:rect l="l" t="t" r="r" b="b"/>
              <a:pathLst>
                <a:path w="1982427" h="812800">
                  <a:moveTo>
                    <a:pt x="0" y="0"/>
                  </a:moveTo>
                  <a:lnTo>
                    <a:pt x="1982427" y="0"/>
                  </a:lnTo>
                  <a:lnTo>
                    <a:pt x="198242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37354" y="476276"/>
            <a:ext cx="596992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Input to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Mediapipe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Bold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37354" y="1082014"/>
            <a:ext cx="6409167" cy="145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F2F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We input the videos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EF2F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mediapipe</a:t>
            </a:r>
            <a:r>
              <a:rPr lang="en-US" dirty="0">
                <a:solidFill>
                  <a:srgbClr val="EEF2F5"/>
                </a:solidFill>
                <a:latin typeface="Poppin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EF2F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Mediapipe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F2F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EEF2F5"/>
                </a:solidFill>
                <a:latin typeface="Poppins"/>
              </a:rPr>
              <a:t>extracts 3D landmarks of the hand</a:t>
            </a:r>
          </a:p>
          <a:p>
            <a:pPr marL="285750" marR="0" lvl="0" indent="-28575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EEF2F5"/>
                </a:solidFill>
                <a:latin typeface="Poppins"/>
              </a:rPr>
              <a:t>These landmarks are labeled and saved as </a:t>
            </a:r>
            <a:r>
              <a:rPr lang="en-US" dirty="0" err="1">
                <a:solidFill>
                  <a:srgbClr val="EEF2F5"/>
                </a:solidFill>
                <a:latin typeface="Poppins"/>
              </a:rPr>
              <a:t>keypoints</a:t>
            </a:r>
            <a:r>
              <a:rPr lang="en-US" dirty="0">
                <a:solidFill>
                  <a:srgbClr val="EEF2F5"/>
                </a:solidFill>
                <a:latin typeface="Poppins"/>
              </a:rPr>
              <a:t> for each frame as .</a:t>
            </a:r>
            <a:r>
              <a:rPr lang="en-US" dirty="0" err="1">
                <a:solidFill>
                  <a:srgbClr val="EEF2F5"/>
                </a:solidFill>
                <a:latin typeface="Poppins"/>
              </a:rPr>
              <a:t>npy</a:t>
            </a:r>
            <a:r>
              <a:rPr lang="en-US" dirty="0">
                <a:solidFill>
                  <a:srgbClr val="EEF2F5"/>
                </a:solidFill>
                <a:latin typeface="Poppins"/>
              </a:rPr>
              <a:t> (</a:t>
            </a:r>
            <a:r>
              <a:rPr lang="en-US" dirty="0" err="1">
                <a:solidFill>
                  <a:srgbClr val="EEF2F5"/>
                </a:solidFill>
                <a:latin typeface="Poppins"/>
              </a:rPr>
              <a:t>numpy</a:t>
            </a:r>
            <a:r>
              <a:rPr lang="en-US" dirty="0">
                <a:solidFill>
                  <a:srgbClr val="EEF2F5"/>
                </a:solidFill>
                <a:latin typeface="Poppins"/>
              </a:rPr>
              <a:t> array files)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EF2F5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4636" y="3905276"/>
            <a:ext cx="596992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Training the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4636" y="4511014"/>
            <a:ext cx="6409167" cy="108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Input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keypoints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(.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npy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files) to the model </a:t>
            </a:r>
          </a:p>
          <a:p>
            <a:pPr marL="285750" marR="0" lvl="0" indent="-28575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Poppins"/>
              </a:rPr>
              <a:t>Model runs for a specified number of epochs.</a:t>
            </a:r>
          </a:p>
          <a:p>
            <a:pPr marL="285750" marR="0" lvl="0" indent="-28575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Poppins"/>
              </a:rPr>
              <a:t>Stop the model if it overfits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01735" y="7334276"/>
            <a:ext cx="596992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Testing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01735" y="7940014"/>
            <a:ext cx="6409167" cy="220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F2F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We input from a live feed </a:t>
            </a:r>
          </a:p>
          <a:p>
            <a:pPr marL="285750" marR="0" lvl="0" indent="-28575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EEF2F5"/>
                </a:solidFill>
                <a:latin typeface="Poppins"/>
              </a:rPr>
              <a:t>Using </a:t>
            </a:r>
            <a:r>
              <a:rPr lang="en-US" dirty="0" err="1">
                <a:solidFill>
                  <a:srgbClr val="EEF2F5"/>
                </a:solidFill>
                <a:latin typeface="Poppins"/>
              </a:rPr>
              <a:t>Mediapipe</a:t>
            </a:r>
            <a:r>
              <a:rPr lang="en-US" dirty="0">
                <a:solidFill>
                  <a:srgbClr val="EEF2F5"/>
                </a:solidFill>
                <a:latin typeface="Poppins"/>
              </a:rPr>
              <a:t> we extract the landmarks from the feed </a:t>
            </a:r>
          </a:p>
          <a:p>
            <a:pPr marL="285750" marR="0" lvl="0" indent="-28575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F2F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We input the landmarks </a:t>
            </a:r>
            <a:r>
              <a:rPr lang="en-US" dirty="0">
                <a:solidFill>
                  <a:srgbClr val="EEF2F5"/>
                </a:solidFill>
                <a:latin typeface="Poppins"/>
              </a:rPr>
              <a:t>to the model for prediction</a:t>
            </a:r>
          </a:p>
          <a:p>
            <a:pPr marL="285750" marR="0" lvl="0" indent="-28575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F2F5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Model  predicts the output which is displayed on the live feed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496" y="5774042"/>
            <a:ext cx="4643986" cy="257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99" dirty="0">
                <a:solidFill>
                  <a:srgbClr val="101010"/>
                </a:solidFill>
                <a:latin typeface="Poppins Bold"/>
              </a:rPr>
              <a:t>Basic working of the system </a:t>
            </a:r>
            <a:endParaRPr kumimoji="0" lang="en-US" sz="5599" b="0" i="0" u="none" strike="noStrike" kern="1200" cap="none" spc="0" normalizeH="0" baseline="0" noProof="0" dirty="0">
              <a:ln>
                <a:noFill/>
              </a:ln>
              <a:solidFill>
                <a:srgbClr val="101010"/>
              </a:solidFill>
              <a:effectLst/>
              <a:uLnTx/>
              <a:uFillTx/>
              <a:latin typeface="Poppins Bold"/>
              <a:ea typeface="+mn-ea"/>
              <a:cs typeface="+mn-cs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2861667" y="-805804"/>
            <a:ext cx="8166327" cy="66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4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028700" y="1545749"/>
            <a:ext cx="563623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 dirty="0">
                <a:solidFill>
                  <a:srgbClr val="101010"/>
                </a:solidFill>
                <a:latin typeface="Poppins Bold"/>
              </a:rPr>
              <a:t>MODEL in detail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68A10-D7AB-AED4-11D1-C9AD50F4F55C}"/>
              </a:ext>
            </a:extLst>
          </p:cNvPr>
          <p:cNvSpPr txBox="1"/>
          <p:nvPr/>
        </p:nvSpPr>
        <p:spPr>
          <a:xfrm rot="10800000" flipH="1" flipV="1">
            <a:off x="1000125" y="2811966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Architecture: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B61D1-CB30-D9C4-78FC-E659C78F8554}"/>
              </a:ext>
            </a:extLst>
          </p:cNvPr>
          <p:cNvSpPr txBox="1"/>
          <p:nvPr/>
        </p:nvSpPr>
        <p:spPr>
          <a:xfrm rot="10800000" flipH="1" flipV="1">
            <a:off x="12420600" y="2067425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Activation function:</a:t>
            </a:r>
          </a:p>
          <a:p>
            <a:r>
              <a:rPr lang="en-US" sz="3200" dirty="0"/>
              <a:t>Sigmoid for hidden layers</a:t>
            </a:r>
          </a:p>
          <a:p>
            <a:r>
              <a:rPr lang="en-US" sz="3200" dirty="0" err="1"/>
              <a:t>Softmax</a:t>
            </a:r>
            <a:r>
              <a:rPr lang="en-US" sz="3200" dirty="0"/>
              <a:t> for output layer</a:t>
            </a:r>
          </a:p>
          <a:p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E25DF1-A2B6-EA13-45F1-36580D0F87BE}"/>
              </a:ext>
            </a:extLst>
          </p:cNvPr>
          <p:cNvSpPr txBox="1"/>
          <p:nvPr/>
        </p:nvSpPr>
        <p:spPr>
          <a:xfrm rot="10800000" flipH="1" flipV="1">
            <a:off x="12458699" y="5295900"/>
            <a:ext cx="510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 function:</a:t>
            </a:r>
          </a:p>
          <a:p>
            <a:r>
              <a:rPr lang="en-US" sz="3200" dirty="0"/>
              <a:t>Categorical </a:t>
            </a:r>
            <a:r>
              <a:rPr lang="en-US" sz="3200" dirty="0" err="1"/>
              <a:t>crossentropy</a:t>
            </a:r>
            <a:endParaRPr lang="en-US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8E6FB0-0195-4FD8-03C1-EC6CC02568E8}"/>
              </a:ext>
            </a:extLst>
          </p:cNvPr>
          <p:cNvSpPr txBox="1"/>
          <p:nvPr/>
        </p:nvSpPr>
        <p:spPr>
          <a:xfrm rot="10800000" flipH="1" flipV="1">
            <a:off x="12458699" y="6548880"/>
            <a:ext cx="510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 optimization function:</a:t>
            </a:r>
          </a:p>
          <a:p>
            <a:r>
              <a:rPr lang="en-US" sz="3200" dirty="0"/>
              <a:t>ADAM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9B223F-BBBE-04DC-5212-56BA7500A5B7}"/>
              </a:ext>
            </a:extLst>
          </p:cNvPr>
          <p:cNvSpPr txBox="1"/>
          <p:nvPr/>
        </p:nvSpPr>
        <p:spPr>
          <a:xfrm rot="10800000" flipH="1" flipV="1">
            <a:off x="12430124" y="7801860"/>
            <a:ext cx="510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Learning rate:</a:t>
            </a:r>
          </a:p>
          <a:p>
            <a:r>
              <a:rPr lang="en-US" sz="3200" dirty="0"/>
              <a:t>0.001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ECD2419-B2D8-EAD7-C9FF-6AF0E0E1D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3425317"/>
            <a:ext cx="10287000" cy="6525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0E2B93-FA32-32BB-72A6-2438EA4E255E}"/>
              </a:ext>
            </a:extLst>
          </p:cNvPr>
          <p:cNvSpPr txBox="1"/>
          <p:nvPr/>
        </p:nvSpPr>
        <p:spPr>
          <a:xfrm rot="10800000" flipH="1" flipV="1">
            <a:off x="12420600" y="4040120"/>
            <a:ext cx="510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Dropout rate:</a:t>
            </a:r>
          </a:p>
          <a:p>
            <a:r>
              <a:rPr lang="en-US" sz="3200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22016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8068329" y="6707215"/>
            <a:ext cx="4109035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</a:rPr>
              <a:t>These landmarks are then labeled with their respective labels. 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042411"/>
            <a:ext cx="32385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 dirty="0">
                <a:solidFill>
                  <a:srgbClr val="101010"/>
                </a:solidFill>
                <a:latin typeface="Poppins Bold"/>
              </a:rPr>
              <a:t>Outputs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DA786A5-7AF5-898F-3EE1-A5978A696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8" y="6080719"/>
            <a:ext cx="4959604" cy="4019097"/>
          </a:xfrm>
          <a:prstGeom prst="rect">
            <a:avLst/>
          </a:prstGeom>
        </p:spPr>
      </p:pic>
      <p:pic>
        <p:nvPicPr>
          <p:cNvPr id="47" name="Picture 46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D40A2B8B-3777-C0CD-F2D9-29DE407C9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4"/>
          <a:stretch/>
        </p:blipFill>
        <p:spPr>
          <a:xfrm>
            <a:off x="92806" y="1979737"/>
            <a:ext cx="4760785" cy="4019097"/>
          </a:xfrm>
          <a:prstGeom prst="rect">
            <a:avLst/>
          </a:prstGeom>
        </p:spPr>
      </p:pic>
      <p:pic>
        <p:nvPicPr>
          <p:cNvPr id="55" name="Picture 5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F37C519B-27B2-E128-0EDF-28BD3973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15" y="4729021"/>
            <a:ext cx="5581497" cy="4459623"/>
          </a:xfrm>
          <a:prstGeom prst="rect">
            <a:avLst/>
          </a:prstGeom>
        </p:spPr>
      </p:pic>
      <p:pic>
        <p:nvPicPr>
          <p:cNvPr id="53" name="Picture 52" descr="A person holding a toy&#10;&#10;Description automatically generated with low confidence">
            <a:extLst>
              <a:ext uri="{FF2B5EF4-FFF2-40B4-BE49-F238E27FC236}">
                <a16:creationId xmlns:a16="http://schemas.microsoft.com/office/drawing/2014/main" id="{869CF3F3-2F09-E3B2-1A22-BB144C8AB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201" y="5807735"/>
            <a:ext cx="5371807" cy="4292081"/>
          </a:xfrm>
          <a:prstGeom prst="rect">
            <a:avLst/>
          </a:prstGeom>
        </p:spPr>
      </p:pic>
      <p:pic>
        <p:nvPicPr>
          <p:cNvPr id="51" name="Picture 50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708731E6-0B19-53D4-824D-2CA80BA24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04" y="213760"/>
            <a:ext cx="5326578" cy="4255943"/>
          </a:xfrm>
          <a:prstGeom prst="rect">
            <a:avLst/>
          </a:prstGeom>
        </p:spPr>
      </p:pic>
      <p:pic>
        <p:nvPicPr>
          <p:cNvPr id="4" name="Picture 3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EA5E0225-F23F-617C-E849-E996F4694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32" y="2098433"/>
            <a:ext cx="4922320" cy="3923144"/>
          </a:xfrm>
          <a:prstGeom prst="rect">
            <a:avLst/>
          </a:prstGeom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D879506-2988-1522-A9B5-4FA1B460DA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-207548"/>
            <a:ext cx="5337419" cy="4253983"/>
          </a:xfrm>
          <a:prstGeom prst="rect">
            <a:avLst/>
          </a:prstGeom>
        </p:spPr>
      </p:pic>
      <p:pic>
        <p:nvPicPr>
          <p:cNvPr id="8" name="Picture 7" descr="A person holding a toy object&#10;&#10;Description automatically generated with low confidence">
            <a:extLst>
              <a:ext uri="{FF2B5EF4-FFF2-40B4-BE49-F238E27FC236}">
                <a16:creationId xmlns:a16="http://schemas.microsoft.com/office/drawing/2014/main" id="{301B4BD3-E80C-A2CB-B9FE-96DBB69A3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795" y="2628900"/>
            <a:ext cx="4922320" cy="3923144"/>
          </a:xfrm>
          <a:prstGeom prst="rect">
            <a:avLst/>
          </a:prstGeom>
        </p:spPr>
      </p:pic>
      <p:pic>
        <p:nvPicPr>
          <p:cNvPr id="49" name="Picture 4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116F78E-90D9-09BA-D742-08D17C7F97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492" y="5889097"/>
            <a:ext cx="5324124" cy="425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7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1712082" y="1545749"/>
            <a:ext cx="3627020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 dirty="0">
                <a:solidFill>
                  <a:srgbClr val="FFFFFF"/>
                </a:solidFill>
                <a:latin typeface="Poppins Bold"/>
              </a:rPr>
              <a:t>Accuracy and Loss</a:t>
            </a:r>
          </a:p>
        </p:txBody>
      </p:sp>
      <p:sp>
        <p:nvSpPr>
          <p:cNvPr id="39" name="AutoShape 39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27288" y="5675340"/>
            <a:ext cx="9005307" cy="6565688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16324" cy="76045"/>
            </a:xfrm>
            <a:custGeom>
              <a:avLst/>
              <a:gdLst/>
              <a:ahLst/>
              <a:cxnLst/>
              <a:rect l="l" t="t" r="r" b="b"/>
              <a:pathLst>
                <a:path w="1116324" h="76045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5" name="Picture 44" descr="Chart&#10;&#10;Description automatically generated">
            <a:extLst>
              <a:ext uri="{FF2B5EF4-FFF2-40B4-BE49-F238E27FC236}">
                <a16:creationId xmlns:a16="http://schemas.microsoft.com/office/drawing/2014/main" id="{D7BD408C-5421-5D95-0150-77298E4F2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837" y="5533946"/>
            <a:ext cx="7581900" cy="3448050"/>
          </a:xfrm>
          <a:prstGeom prst="rect">
            <a:avLst/>
          </a:prstGeom>
        </p:spPr>
      </p:pic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E04F46E7-A9A6-7C32-9DF6-F586E12DF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937" y="1583005"/>
            <a:ext cx="7561363" cy="3417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9144000" y="4503903"/>
            <a:ext cx="6858000" cy="960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8800" dirty="0">
                <a:solidFill>
                  <a:srgbClr val="FFFFFF"/>
                </a:solidFill>
                <a:latin typeface="Poppins Bold"/>
              </a:rPr>
              <a:t>Thank you 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1811192" y="1427962"/>
            <a:ext cx="9143383" cy="74310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8981917" y="9998267"/>
            <a:ext cx="9995383" cy="288733"/>
            <a:chOff x="0" y="0"/>
            <a:chExt cx="2632529" cy="760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32529" cy="76045"/>
            </a:xfrm>
            <a:custGeom>
              <a:avLst/>
              <a:gdLst/>
              <a:ahLst/>
              <a:cxnLst/>
              <a:rect l="l" t="t" r="r" b="b"/>
              <a:pathLst>
                <a:path w="2632529" h="76045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388</Words>
  <Application>Microsoft Office PowerPoint</Application>
  <PresentationFormat>Custom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Poppins</vt:lpstr>
      <vt:lpstr>Poppins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and Cyan Modern Technology Pitch Deck Presentation</dc:title>
  <dc:creator>MAB</dc:creator>
  <cp:lastModifiedBy>Abbas Bukhari</cp:lastModifiedBy>
  <cp:revision>9</cp:revision>
  <dcterms:created xsi:type="dcterms:W3CDTF">2006-08-16T00:00:00Z</dcterms:created>
  <dcterms:modified xsi:type="dcterms:W3CDTF">2022-12-27T06:55:30Z</dcterms:modified>
  <dc:identifier>DAFV4zPor7E</dc:identifier>
</cp:coreProperties>
</file>